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20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9926637" cy="67976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Gill Sans MT"/>
              </a:rPr>
              <a:t>Folie mittels Klicken verschieben</a:t>
            </a:r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81E53E8-5DD3-4D2F-B010-8B8C9AC98D2E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622840" y="6456240"/>
            <a:ext cx="430164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29D2B19-E556-4FEC-839F-4767EADCBC63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Img"/>
          </p:nvPr>
        </p:nvSpPr>
        <p:spPr>
          <a:xfrm>
            <a:off x="939960" y="762120"/>
            <a:ext cx="5006520" cy="3755520"/>
          </a:xfrm>
          <a:prstGeom prst="rect">
            <a:avLst/>
          </a:prstGeom>
        </p:spPr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89040" y="4759200"/>
            <a:ext cx="5509800" cy="45082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622840" y="6456240"/>
            <a:ext cx="430164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05FB3B6-7053-4F18-9B1B-FA0E451B924A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ldImg"/>
          </p:nvPr>
        </p:nvSpPr>
        <p:spPr>
          <a:xfrm>
            <a:off x="939960" y="762120"/>
            <a:ext cx="5006520" cy="3755520"/>
          </a:xfrm>
          <a:prstGeom prst="rect">
            <a:avLst/>
          </a:prstGeom>
        </p:spPr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89040" y="4759200"/>
            <a:ext cx="5509800" cy="45082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A78CE0B-1D5D-440B-8CAE-C6CF7421AE8D}" type="datetime">
              <a:rPr b="0" lang="de-DE" sz="1400" spc="-1" strike="noStrike">
                <a:solidFill>
                  <a:srgbClr val="464653"/>
                </a:solidFill>
                <a:latin typeface="Gill Sans MT"/>
              </a:rPr>
              <a:t>14.01.24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378CDAB3-C5FC-4B39-8786-1A52E82C2F3C}" type="slidenum">
              <a:rPr b="0" lang="de-DE" sz="1400" spc="-1" strike="noStrike">
                <a:solidFill>
                  <a:srgbClr val="464653"/>
                </a:solidFill>
                <a:latin typeface="Gill Sans MT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6" name="Line 7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Gill Sans MT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Gill Sans MT"/>
              </a:rPr>
              <a:t>Format des Gliederungstextes durch Klicken bearbeiten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Gill Sans MT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Gill Sans MT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00" spc="-1" strike="noStrike">
                <a:solidFill>
                  <a:srgbClr val="000000"/>
                </a:solidFill>
                <a:latin typeface="Gill Sans MT"/>
              </a:rPr>
              <a:t>Vierte Gliederungsebene</a:t>
            </a:r>
            <a:endParaRPr b="0" lang="de-DE" sz="16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Gill Sans MT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Gill Sans MT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Gill Sans MT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464653"/>
                </a:solidFill>
                <a:latin typeface="Bookman Old Style"/>
              </a:rPr>
              <a:t>Titelmasterformat durch Klicken bearbeiten</a:t>
            </a:r>
            <a:endParaRPr b="0" lang="de-DE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500CFCE-210C-47C8-829D-669D9479D16D}" type="datetime">
              <a:rPr b="0" lang="de-DE" sz="1400" spc="-1" strike="noStrike">
                <a:solidFill>
                  <a:srgbClr val="464653"/>
                </a:solidFill>
                <a:latin typeface="Gill Sans MT"/>
              </a:rPr>
              <a:t>14.01.24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660051F-C9D9-4EF1-8317-28BB443A7581}" type="slidenum">
              <a:rPr b="0" lang="de-DE" sz="1400" spc="-1" strike="noStrike">
                <a:solidFill>
                  <a:srgbClr val="464653"/>
                </a:solidFill>
                <a:latin typeface="Gill Sans MT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de-DE" sz="2600" spc="-1" strike="noStrike">
                <a:solidFill>
                  <a:srgbClr val="000000"/>
                </a:solidFill>
                <a:latin typeface="Gill Sans MT"/>
              </a:rPr>
              <a:t>Textmasterformat bearbeiten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de-DE" sz="2300" spc="-1" strike="noStrike">
                <a:solidFill>
                  <a:srgbClr val="464653"/>
                </a:solidFill>
                <a:latin typeface="Gill Sans MT"/>
              </a:rPr>
              <a:t>Zweite Ebene</a:t>
            </a:r>
            <a:endParaRPr b="0" lang="de-DE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de-DE" sz="2000" spc="-1" strike="noStrike">
                <a:solidFill>
                  <a:srgbClr val="000000"/>
                </a:solidFill>
                <a:latin typeface="Gill Sans MT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Gill Sans MT"/>
            </a:endParaRPr>
          </a:p>
          <a:p>
            <a:pPr lvl="3" marL="1097280" indent="-228240">
              <a:lnSpc>
                <a:spcPct val="100000"/>
              </a:lnSpc>
              <a:spcBef>
                <a:spcPts val="400"/>
              </a:spcBef>
              <a:buClr>
                <a:srgbClr val="8ca2b4"/>
              </a:buClr>
              <a:buSzPct val="70000"/>
              <a:buFont typeface="Wingdings" charset="2"/>
              <a:buChar char=""/>
            </a:pPr>
            <a:r>
              <a:rPr b="0" lang="de-DE" sz="1800" spc="-1" strike="noStrike">
                <a:solidFill>
                  <a:srgbClr val="000000"/>
                </a:solidFill>
                <a:latin typeface="Gill Sans MT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Gill Sans MT"/>
            </a:endParaRPr>
          </a:p>
          <a:p>
            <a:pPr lvl="4" marL="1371600" indent="-22824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de-DE" sz="1600" spc="-1" strike="noStrike">
                <a:solidFill>
                  <a:srgbClr val="000000"/>
                </a:solidFill>
                <a:latin typeface="Gill Sans MT"/>
              </a:rPr>
              <a:t>Fünfte Ebene</a:t>
            </a:r>
            <a:endParaRPr b="0" lang="de-DE" sz="1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berufe.net/" TargetMode="Externa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55640" y="3501000"/>
            <a:ext cx="76323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Gill Sans MT"/>
              </a:rPr>
              <a:t>Ausbildungs-Marktplatz</a:t>
            </a:r>
            <a:endParaRPr b="0" lang="de-DE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an der Beruflichen Schule des Kreises Pinneberg in Pinneberg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cc0000"/>
                </a:solidFill>
                <a:latin typeface="Calibri"/>
              </a:rPr>
              <a:t>	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97" name="Picture 5" descr=""/>
          <p:cNvPicPr/>
          <p:nvPr/>
        </p:nvPicPr>
        <p:blipFill>
          <a:blip r:embed="rId1"/>
          <a:stretch/>
        </p:blipFill>
        <p:spPr>
          <a:xfrm>
            <a:off x="3996000" y="4655160"/>
            <a:ext cx="944280" cy="883800"/>
          </a:xfrm>
          <a:prstGeom prst="rect">
            <a:avLst/>
          </a:prstGeom>
          <a:ln>
            <a:noFill/>
          </a:ln>
        </p:spPr>
      </p:pic>
      <p:pic>
        <p:nvPicPr>
          <p:cNvPr id="98" name="Picture 2" descr=""/>
          <p:cNvPicPr/>
          <p:nvPr/>
        </p:nvPicPr>
        <p:blipFill>
          <a:blip r:embed="rId2"/>
          <a:stretch/>
        </p:blipFill>
        <p:spPr>
          <a:xfrm>
            <a:off x="3132000" y="836640"/>
            <a:ext cx="3123720" cy="1580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79640" y="91800"/>
            <a:ext cx="820872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2.1 Ausbildungsberuf finden 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29" name="Picture 5" descr=""/>
          <p:cNvPicPr/>
          <p:nvPr/>
        </p:nvPicPr>
        <p:blipFill>
          <a:blip r:embed="rId1"/>
          <a:stretch/>
        </p:blipFill>
        <p:spPr>
          <a:xfrm>
            <a:off x="6804360" y="95760"/>
            <a:ext cx="2130120" cy="1077480"/>
          </a:xfrm>
          <a:prstGeom prst="rect">
            <a:avLst/>
          </a:prstGeom>
          <a:ln>
            <a:noFill/>
          </a:ln>
        </p:spPr>
      </p:pic>
      <p:pic>
        <p:nvPicPr>
          <p:cNvPr id="130" name="Grafik 2" descr=""/>
          <p:cNvPicPr/>
          <p:nvPr/>
        </p:nvPicPr>
        <p:blipFill>
          <a:blip r:embed="rId2"/>
          <a:srcRect l="10625" t="31712" r="9183" b="13462"/>
          <a:stretch/>
        </p:blipFill>
        <p:spPr>
          <a:xfrm>
            <a:off x="45000" y="1989000"/>
            <a:ext cx="9098640" cy="388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400800" y="6356520"/>
            <a:ext cx="2288520" cy="3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464653"/>
                </a:solidFill>
                <a:latin typeface="Gill Sans MT"/>
              </a:rPr>
              <a:t>27.10.19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95640" y="332640"/>
            <a:ext cx="820872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2.2 Ausbildungsberuf mit K 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33" name="Grafik 5" descr=""/>
          <p:cNvPicPr/>
          <p:nvPr/>
        </p:nvPicPr>
        <p:blipFill>
          <a:blip r:embed="rId1"/>
          <a:srcRect l="12990" t="17242" r="2751" b="5903"/>
          <a:stretch/>
        </p:blipFill>
        <p:spPr>
          <a:xfrm>
            <a:off x="27360" y="1535400"/>
            <a:ext cx="9093960" cy="518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95640" y="404640"/>
            <a:ext cx="820872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2.3 zum Beispiel Kaufleute für Büromanagement 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35" name="Grafik 2" descr=""/>
          <p:cNvPicPr/>
          <p:nvPr/>
        </p:nvPicPr>
        <p:blipFill>
          <a:blip r:embed="rId1"/>
          <a:srcRect l="11415" t="18502" r="3539" b="22281"/>
          <a:stretch/>
        </p:blipFill>
        <p:spPr>
          <a:xfrm>
            <a:off x="9000" y="1484640"/>
            <a:ext cx="9100080" cy="39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51640" y="476640"/>
            <a:ext cx="820872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2.4 zum Beispiel GAB mbH 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37" name="Grafik 2" descr=""/>
          <p:cNvPicPr/>
          <p:nvPr/>
        </p:nvPicPr>
        <p:blipFill>
          <a:blip r:embed="rId1"/>
          <a:srcRect l="18504" t="17242" r="3539" b="17242"/>
          <a:stretch/>
        </p:blipFill>
        <p:spPr>
          <a:xfrm>
            <a:off x="-9000" y="1845000"/>
            <a:ext cx="9047880" cy="47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42080" y="404640"/>
            <a:ext cx="820872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2.5 Angebotene Ausbildungsberufe  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39" name="Grafik 4" descr=""/>
          <p:cNvPicPr/>
          <p:nvPr/>
        </p:nvPicPr>
        <p:blipFill>
          <a:blip r:embed="rId1"/>
          <a:srcRect l="10625" t="21025" r="3539" b="17242"/>
          <a:stretch/>
        </p:blipFill>
        <p:spPr>
          <a:xfrm>
            <a:off x="107640" y="1340640"/>
            <a:ext cx="8969760" cy="403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82120" y="476640"/>
            <a:ext cx="820872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2.6 Termin wählen 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41" name="Grafik 1" descr=""/>
          <p:cNvPicPr/>
          <p:nvPr/>
        </p:nvPicPr>
        <p:blipFill>
          <a:blip r:embed="rId1"/>
          <a:srcRect l="13777" t="14722" r="4142" b="9683"/>
          <a:stretch/>
        </p:blipFill>
        <p:spPr>
          <a:xfrm>
            <a:off x="395640" y="1340640"/>
            <a:ext cx="8496720" cy="489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27640" y="476640"/>
            <a:ext cx="820872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2.7 persönliche Daten eingeben 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43" name="Grafik 4" descr=""/>
          <p:cNvPicPr/>
          <p:nvPr/>
        </p:nvPicPr>
        <p:blipFill>
          <a:blip r:embed="rId1"/>
          <a:srcRect l="15352" t="14722" r="16139" b="8419"/>
          <a:stretch/>
        </p:blipFill>
        <p:spPr>
          <a:xfrm>
            <a:off x="395640" y="1052640"/>
            <a:ext cx="7704360" cy="540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27640" y="476640"/>
            <a:ext cx="820872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2.8 Check dein E-Mail Postfach 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45" name="Grafik 2" descr=""/>
          <p:cNvPicPr/>
          <p:nvPr/>
        </p:nvPicPr>
        <p:blipFill>
          <a:blip r:embed="rId1"/>
          <a:stretch/>
        </p:blipFill>
        <p:spPr>
          <a:xfrm>
            <a:off x="251640" y="1340640"/>
            <a:ext cx="8871120" cy="489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27640" y="476640"/>
            <a:ext cx="820872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2.9 Termin absagen 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47" name="Grafik 1" descr=""/>
          <p:cNvPicPr/>
          <p:nvPr/>
        </p:nvPicPr>
        <p:blipFill>
          <a:blip r:embed="rId1"/>
          <a:stretch/>
        </p:blipFill>
        <p:spPr>
          <a:xfrm>
            <a:off x="467640" y="1340640"/>
            <a:ext cx="8038080" cy="420444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1115640" y="1628640"/>
            <a:ext cx="791640" cy="215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de-DE" sz="3600" spc="-1" strike="noStrike">
                <a:solidFill>
                  <a:srgbClr val="cc0000"/>
                </a:solidFill>
                <a:latin typeface="Calibri"/>
              </a:rPr>
              <a:t>	</a:t>
            </a:r>
            <a:r>
              <a:rPr b="1" lang="de-DE" sz="3600" spc="-1" strike="noStrike">
                <a:solidFill>
                  <a:srgbClr val="cc0000"/>
                </a:solidFill>
                <a:latin typeface="Calibri"/>
              </a:rPr>
              <a:t>	</a:t>
            </a:r>
            <a:r>
              <a:rPr b="1" lang="de-DE" sz="3600" spc="-1" strike="noStrike">
                <a:solidFill>
                  <a:srgbClr val="cc0000"/>
                </a:solidFill>
                <a:latin typeface="Calibri"/>
              </a:rPr>
              <a:t>Inhaltsangabe</a:t>
            </a:r>
            <a:endParaRPr b="0" lang="de-DE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20000"/>
              </a:lnSpc>
              <a:spcAft>
                <a:spcPts val="1001"/>
              </a:spcAft>
            </a:pPr>
            <a:r>
              <a:rPr b="1" lang="de-DE" sz="3800" spc="-1" strike="noStrike">
                <a:solidFill>
                  <a:srgbClr val="002060"/>
                </a:solidFill>
                <a:latin typeface="Calibri"/>
                <a:ea typeface="Calibri"/>
              </a:rPr>
              <a:t>1. PinBall </a:t>
            </a:r>
            <a:endParaRPr b="0" lang="de-DE" sz="38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Aft>
                <a:spcPts val="1001"/>
              </a:spcAft>
            </a:pPr>
            <a:r>
              <a:rPr b="1" lang="de-DE" sz="2900" spc="-1" strike="noStrike">
                <a:solidFill>
                  <a:srgbClr val="002060"/>
                </a:solidFill>
                <a:latin typeface="Calibri"/>
                <a:ea typeface="Calibri"/>
              </a:rPr>
              <a:t>1.1 Veranstalter</a:t>
            </a:r>
            <a:endParaRPr b="0" lang="de-DE" sz="29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Aft>
                <a:spcPts val="1001"/>
              </a:spcAft>
            </a:pPr>
            <a:r>
              <a:rPr b="1" lang="de-DE" sz="2900" spc="-1" strike="noStrike">
                <a:solidFill>
                  <a:srgbClr val="002060"/>
                </a:solidFill>
                <a:latin typeface="Calibri"/>
                <a:ea typeface="Calibri"/>
              </a:rPr>
              <a:t>1.2 Warum PinBall besuchen? </a:t>
            </a:r>
            <a:endParaRPr b="0" lang="de-DE" sz="29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Aft>
                <a:spcPts val="1001"/>
              </a:spcAft>
            </a:pPr>
            <a:r>
              <a:rPr b="1" lang="de-DE" sz="2900" spc="-1" strike="noStrike">
                <a:solidFill>
                  <a:srgbClr val="002060"/>
                </a:solidFill>
                <a:latin typeface="Calibri"/>
                <a:ea typeface="Calibri"/>
              </a:rPr>
              <a:t>1.3 Duale Berufsausbildung</a:t>
            </a:r>
            <a:endParaRPr b="0" lang="de-DE" sz="29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Aft>
                <a:spcPts val="1001"/>
              </a:spcAft>
            </a:pPr>
            <a:r>
              <a:rPr b="1" lang="de-DE" sz="2900" spc="-1" strike="noStrike">
                <a:solidFill>
                  <a:srgbClr val="002060"/>
                </a:solidFill>
                <a:latin typeface="Calibri"/>
                <a:ea typeface="Calibri"/>
              </a:rPr>
              <a:t>1.4 Vorteile einer dualen Berufsausbildung</a:t>
            </a:r>
            <a:endParaRPr b="0" lang="de-DE" sz="29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Aft>
                <a:spcPts val="1001"/>
              </a:spcAft>
            </a:pPr>
            <a:r>
              <a:rPr b="1" lang="de-DE" sz="2900" spc="-1" strike="noStrike">
                <a:solidFill>
                  <a:srgbClr val="002060"/>
                </a:solidFill>
                <a:latin typeface="Calibri"/>
                <a:ea typeface="Calibri"/>
              </a:rPr>
              <a:t>1.5 Tipps &amp; Tricks: Vorbereitung der SuS auf PinBall</a:t>
            </a:r>
            <a:endParaRPr b="0" lang="de-DE" sz="29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Aft>
                <a:spcPts val="1001"/>
              </a:spcAft>
            </a:pPr>
            <a:r>
              <a:rPr b="1" lang="de-DE" sz="2900" spc="-1" strike="noStrike">
                <a:solidFill>
                  <a:srgbClr val="002060"/>
                </a:solidFill>
                <a:latin typeface="Calibri"/>
                <a:ea typeface="Calibri"/>
              </a:rPr>
              <a:t>1.6 Tipps &amp; Tricks: Vorbereitung der SuS auf ein         </a:t>
            </a:r>
            <a:endParaRPr b="0" lang="de-DE" sz="29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Aft>
                <a:spcPts val="1001"/>
              </a:spcAft>
            </a:pPr>
            <a:r>
              <a:rPr b="1" lang="de-DE" sz="2900" spc="-1" strike="noStrike">
                <a:solidFill>
                  <a:srgbClr val="002060"/>
                </a:solidFill>
                <a:latin typeface="Calibri"/>
                <a:ea typeface="Calibri"/>
              </a:rPr>
              <a:t>       </a:t>
            </a:r>
            <a:r>
              <a:rPr b="1" lang="de-DE" sz="2900" spc="-1" strike="noStrike">
                <a:solidFill>
                  <a:srgbClr val="002060"/>
                </a:solidFill>
                <a:latin typeface="Calibri"/>
                <a:ea typeface="Calibri"/>
              </a:rPr>
              <a:t>Vorstellungsgespräch</a:t>
            </a:r>
            <a:endParaRPr b="0" lang="de-DE" sz="29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Aft>
                <a:spcPts val="1001"/>
              </a:spcAft>
            </a:pPr>
            <a:endParaRPr b="0" lang="de-DE" sz="29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</a:pPr>
            <a:endParaRPr b="0" lang="de-DE" sz="29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1" name="Picture 3" descr=""/>
          <p:cNvPicPr/>
          <p:nvPr/>
        </p:nvPicPr>
        <p:blipFill>
          <a:blip r:embed="rId1"/>
          <a:stretch/>
        </p:blipFill>
        <p:spPr>
          <a:xfrm>
            <a:off x="899640" y="116640"/>
            <a:ext cx="1007640" cy="100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1426"/>
              </a:spcAft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1426"/>
              </a:spcAft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1426"/>
              </a:spcAft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1426"/>
              </a:spcAft>
            </a:pPr>
            <a:endParaRPr b="0" lang="de-DE" sz="1800" spc="-1" strike="noStrike">
              <a:latin typeface="Arial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6661080" y="36360"/>
            <a:ext cx="2130120" cy="107748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395280" y="1628640"/>
            <a:ext cx="8311680" cy="31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Wir freuen uns auf Ihren Besuch bei PinBall 2023!</a:t>
            </a:r>
            <a:endParaRPr b="0" lang="de-DE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Vielen Dank für die Aufmerksamkeit!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577800" y="374760"/>
            <a:ext cx="352692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000000"/>
                </a:solidFill>
                <a:latin typeface="Calibri"/>
                <a:ea typeface="Microsoft YaHei"/>
              </a:rPr>
              <a:t>Los geht´s …</a:t>
            </a:r>
            <a:endParaRPr b="0" lang="de-DE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6660360" y="0"/>
            <a:ext cx="2130840" cy="1078200"/>
          </a:xfrm>
          <a:prstGeom prst="rect">
            <a:avLst/>
          </a:prstGeom>
          <a:ln w="9360"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395640" y="1628640"/>
            <a:ext cx="8312040" cy="31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2060"/>
                </a:solidFill>
                <a:latin typeface="Calibri"/>
              </a:rPr>
              <a:t>Wir freuen uns auf Ihren Besuch bei PinBall  </a:t>
            </a:r>
            <a:endParaRPr b="0" lang="de-DE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2060"/>
                </a:solidFill>
                <a:latin typeface="Calibri"/>
              </a:rPr>
              <a:t>Vielen Dank für die Aufmerksamkeit!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577800" y="375120"/>
            <a:ext cx="3528000" cy="5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</a:rPr>
              <a:t>Los geht´s …</a:t>
            </a:r>
            <a:endParaRPr b="0" lang="de-DE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de-DE" sz="3600" spc="-1" strike="noStrike">
                <a:solidFill>
                  <a:srgbClr val="cc0000"/>
                </a:solidFill>
                <a:latin typeface="Calibri"/>
              </a:rPr>
              <a:t>1.1 Veranstalter</a:t>
            </a:r>
            <a:endParaRPr b="0" lang="de-DE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Barmer-Geschäftsstelle Pinneberg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Berufliche Schule des Kreises Pinneberg in Pinneberg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Nordexperten e.V.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Schulamt des Kreises Pinneberg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Wirtschafts-Gemeinschaft Pinneberg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  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4" name="Picture 3" descr=""/>
          <p:cNvPicPr/>
          <p:nvPr/>
        </p:nvPicPr>
        <p:blipFill>
          <a:blip r:embed="rId1"/>
          <a:stretch/>
        </p:blipFill>
        <p:spPr>
          <a:xfrm>
            <a:off x="3492000" y="5007600"/>
            <a:ext cx="1622160" cy="587160"/>
          </a:xfrm>
          <a:prstGeom prst="rect">
            <a:avLst/>
          </a:prstGeom>
          <a:ln>
            <a:noFill/>
          </a:ln>
        </p:spPr>
      </p:pic>
      <p:pic>
        <p:nvPicPr>
          <p:cNvPr id="105" name="Picture 4" descr=""/>
          <p:cNvPicPr/>
          <p:nvPr/>
        </p:nvPicPr>
        <p:blipFill>
          <a:blip r:embed="rId2"/>
          <a:stretch/>
        </p:blipFill>
        <p:spPr>
          <a:xfrm>
            <a:off x="536760" y="4941000"/>
            <a:ext cx="1569600" cy="479160"/>
          </a:xfrm>
          <a:prstGeom prst="rect">
            <a:avLst/>
          </a:prstGeom>
          <a:ln>
            <a:noFill/>
          </a:ln>
        </p:spPr>
      </p:pic>
      <p:pic>
        <p:nvPicPr>
          <p:cNvPr id="106" name="Picture 6" descr=""/>
          <p:cNvPicPr/>
          <p:nvPr/>
        </p:nvPicPr>
        <p:blipFill>
          <a:blip r:embed="rId3"/>
          <a:stretch/>
        </p:blipFill>
        <p:spPr>
          <a:xfrm>
            <a:off x="6948360" y="4941000"/>
            <a:ext cx="1407600" cy="1223640"/>
          </a:xfrm>
          <a:prstGeom prst="rect">
            <a:avLst/>
          </a:prstGeom>
          <a:ln>
            <a:noFill/>
          </a:ln>
        </p:spPr>
      </p:pic>
      <p:pic>
        <p:nvPicPr>
          <p:cNvPr id="107" name="Picture 2" descr=""/>
          <p:cNvPicPr/>
          <p:nvPr/>
        </p:nvPicPr>
        <p:blipFill>
          <a:blip r:embed="rId4"/>
          <a:stretch/>
        </p:blipFill>
        <p:spPr>
          <a:xfrm>
            <a:off x="6660360" y="0"/>
            <a:ext cx="2130840" cy="1078200"/>
          </a:xfrm>
          <a:prstGeom prst="rect">
            <a:avLst/>
          </a:prstGeom>
          <a:ln w="9360">
            <a:noFill/>
          </a:ln>
        </p:spPr>
      </p:pic>
      <p:pic>
        <p:nvPicPr>
          <p:cNvPr id="108" name="Picture 3" descr=""/>
          <p:cNvPicPr/>
          <p:nvPr/>
        </p:nvPicPr>
        <p:blipFill>
          <a:blip r:embed="rId5"/>
          <a:stretch/>
        </p:blipFill>
        <p:spPr>
          <a:xfrm>
            <a:off x="1115640" y="5533560"/>
            <a:ext cx="2260440" cy="70956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2" descr=""/>
          <p:cNvPicPr/>
          <p:nvPr/>
        </p:nvPicPr>
        <p:blipFill>
          <a:blip r:embed="rId6"/>
          <a:stretch/>
        </p:blipFill>
        <p:spPr>
          <a:xfrm>
            <a:off x="4644000" y="5445000"/>
            <a:ext cx="2304000" cy="78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 fontScale="46000"/>
          </a:bodyPr>
          <a:p>
            <a:pPr>
              <a:lnSpc>
                <a:spcPct val="100000"/>
              </a:lnSpc>
            </a:pPr>
            <a:br/>
            <a:br/>
            <a:r>
              <a:rPr b="1" lang="de-DE" sz="3600" spc="-1" strike="noStrike">
                <a:solidFill>
                  <a:srgbClr val="cc0000"/>
                </a:solidFill>
                <a:latin typeface="Calibri"/>
                <a:ea typeface="Calibri"/>
              </a:rPr>
              <a:t>1.2 Warum PinBall besuchen? </a:t>
            </a:r>
            <a:endParaRPr b="0" lang="de-DE" sz="3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durchschnittlich mehr als 100 regionale Unternehmen und Fachschulen 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Interessante Berufe 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Kontakt mit ausbildenden Unternehmen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dadurch Vorteile im Bewerbungsverfahren 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Austausch in ruhiger Atmosphäre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Praktikumsbewerbung möglich (Oberstufen)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6660360" y="0"/>
            <a:ext cx="2130840" cy="1078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6764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cc0000"/>
                </a:solidFill>
                <a:latin typeface="Calibri"/>
                <a:ea typeface="Calibri"/>
              </a:rPr>
              <a:t>1.3 Duale Berufsausbildung</a:t>
            </a:r>
            <a:endParaRPr b="0" lang="de-DE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SuS bewerben sich aktiv bei Ausbildungsunternehmen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Vorstellungsgespräch, Ausbildungsvertrag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zwei Lernorte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Praxis im Betrieb, Theorie in der Berufsschule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Zusätzliche Abschlüsse möglich (z. Bsp. Mittlerer Bildungsabschluss, Fachhochschulreife)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6660360" y="0"/>
            <a:ext cx="2130840" cy="1078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6764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 fontScale="76000"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cc0000"/>
                </a:solidFill>
                <a:latin typeface="Calibri"/>
                <a:ea typeface="Calibri"/>
              </a:rPr>
              <a:t>1.4 Vorteile einer dualen </a:t>
            </a:r>
            <a:br/>
            <a:r>
              <a:rPr b="1" lang="de-DE" sz="3200" spc="-1" strike="noStrike">
                <a:solidFill>
                  <a:srgbClr val="cc0000"/>
                </a:solidFill>
                <a:latin typeface="Calibri"/>
                <a:ea typeface="Calibri"/>
              </a:rPr>
              <a:t>Berufsausbildung</a:t>
            </a:r>
            <a:endParaRPr b="0" lang="de-DE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Lernen und Geld bekommen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Praxisnähe motiviert zum Lernen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Berufserfahrung sammeln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hohe Chancen auf Übernahme durch den Betrieb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gesellschaftliche Anerkennung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gute Karriereperspektiven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interessante Weiterbildungsmöglichkeiten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gute Verdienstmöglichkeiten (z. Bsp. Industriekauffrau/-mann 800 – 1.060 Euro)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6660360" y="0"/>
            <a:ext cx="2130840" cy="1078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251640" y="76464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 fontScale="6000"/>
          </a:bodyPr>
          <a:p>
            <a:pPr>
              <a:lnSpc>
                <a:spcPct val="100000"/>
              </a:lnSpc>
            </a:pPr>
            <a:br/>
            <a:br/>
            <a:br/>
            <a:br/>
            <a:br/>
            <a:br/>
            <a:br/>
            <a:r>
              <a:rPr b="1" lang="de-DE" sz="3200" spc="-1" strike="noStrike">
                <a:solidFill>
                  <a:srgbClr val="cc0000"/>
                </a:solidFill>
                <a:latin typeface="Calibri"/>
                <a:ea typeface="Calibri"/>
              </a:rPr>
              <a:t>1.5 Tipps &amp; Tricks: </a:t>
            </a:r>
            <a:br/>
            <a:r>
              <a:rPr b="1" lang="de-DE" sz="3200" spc="-1" strike="noStrike">
                <a:solidFill>
                  <a:srgbClr val="cc0000"/>
                </a:solidFill>
                <a:latin typeface="Calibri"/>
                <a:ea typeface="Calibri"/>
              </a:rPr>
              <a:t>Vorbereitung der SuS auf PinBall</a:t>
            </a:r>
            <a:br/>
            <a:endParaRPr b="0" lang="de-DE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Überblick über Ausbildungsberufe 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    </a:t>
            </a: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(z. Bsp. </a:t>
            </a:r>
            <a:r>
              <a:rPr b="1" lang="de-DE" sz="2600" spc="-1" strike="noStrike" u="sng">
                <a:solidFill>
                  <a:srgbClr val="b292ca"/>
                </a:solidFill>
                <a:uFillTx/>
                <a:latin typeface="Calibri"/>
                <a:hlinkClick r:id="rId1"/>
              </a:rPr>
              <a:t>www.Berufe.net</a:t>
            </a: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)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Auf PinBall nach Ausbildungsbetrieben suchen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 u="sng">
                <a:solidFill>
                  <a:srgbClr val="002060"/>
                </a:solidFill>
                <a:uFillTx/>
                <a:latin typeface="Calibri"/>
              </a:rPr>
              <a:t>https://www.pinball-pinneberg.de/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Kontaktaufnahme auf PinBall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2"/>
          <a:stretch/>
        </p:blipFill>
        <p:spPr>
          <a:xfrm>
            <a:off x="6660360" y="0"/>
            <a:ext cx="2130840" cy="1078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6764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cc0000"/>
                </a:solidFill>
                <a:latin typeface="Calibri"/>
                <a:ea typeface="Calibri"/>
              </a:rPr>
              <a:t>1.6 Tipps &amp; Tricks: Vorbereitung der SuS auf               ein Vorstellungsgespräch bei PinBall</a:t>
            </a:r>
            <a:endParaRPr b="0" lang="de-DE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Über den Ausbildungsbetrieb informieren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Fragen zum Ausbildungsbetrieb vorbereiten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Bewerbungsmappe erstellen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Angemessenes Erscheinungsbild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Vorstellungsgespräch simulieren (Rollenspiele)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1" lang="de-DE" sz="2600" spc="-1" strike="noStrike">
                <a:solidFill>
                  <a:srgbClr val="002060"/>
                </a:solidFill>
                <a:latin typeface="Calibri"/>
              </a:rPr>
              <a:t>Informationen und Dokumente (für Lehrkräfte und SuS)</a:t>
            </a: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7092360" y="33120"/>
            <a:ext cx="1937520" cy="980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5" descr=""/>
          <p:cNvPicPr/>
          <p:nvPr/>
        </p:nvPicPr>
        <p:blipFill>
          <a:blip r:embed="rId1"/>
          <a:stretch/>
        </p:blipFill>
        <p:spPr>
          <a:xfrm>
            <a:off x="6804360" y="95760"/>
            <a:ext cx="2130120" cy="107748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251640" y="188640"/>
            <a:ext cx="8208720" cy="97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2. Anleitung zur Buchung von </a:t>
            </a:r>
            <a:endParaRPr b="0" lang="de-DE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cc0000"/>
                </a:solidFill>
                <a:latin typeface="Calibri"/>
                <a:ea typeface="Calibri"/>
              </a:rPr>
              <a:t>Gesprächsterminen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127" name="Grafik 3" descr=""/>
          <p:cNvPicPr/>
          <p:nvPr/>
        </p:nvPicPr>
        <p:blipFill>
          <a:blip r:embed="rId2"/>
          <a:srcRect l="3276" t="11563" r="3204" b="18115"/>
          <a:stretch/>
        </p:blipFill>
        <p:spPr>
          <a:xfrm>
            <a:off x="755640" y="1772640"/>
            <a:ext cx="7776360" cy="388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</TotalTime>
  <Application>Trio_Office/6.2.8.2$Windows_x86 LibreOffice_project/</Application>
  <Words>350</Words>
  <Paragraphs>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2018-09-26T12:05:47Z</dcterms:created>
  <dc:creator>Kazic, Alma</dc:creator>
  <dc:description/>
  <dc:language>de-DE</dc:language>
  <cp:lastModifiedBy/>
  <cp:lastPrinted>2019-10-23T08:09:26Z</cp:lastPrinted>
  <dcterms:modified xsi:type="dcterms:W3CDTF">2024-01-14T16:26:18Z</dcterms:modified>
  <cp:revision>111</cp:revision>
  <dc:subject/>
  <dc:title>qwuhdkadhf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